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5"/>
  </p:sldMasterIdLst>
  <p:notesMasterIdLst>
    <p:notesMasterId r:id="rId13"/>
  </p:notesMasterIdLst>
  <p:handoutMasterIdLst>
    <p:handoutMasterId r:id="rId14"/>
  </p:handoutMasterIdLst>
  <p:sldIdLst>
    <p:sldId id="445" r:id="rId6"/>
    <p:sldId id="446" r:id="rId7"/>
    <p:sldId id="428" r:id="rId8"/>
    <p:sldId id="424" r:id="rId9"/>
    <p:sldId id="451" r:id="rId10"/>
    <p:sldId id="453" r:id="rId11"/>
    <p:sldId id="454" r:id="rId12"/>
  </p:sldIdLst>
  <p:sldSz cx="12192000" cy="6858000"/>
  <p:notesSz cx="6858000" cy="9144000"/>
  <p:embeddedFontLst>
    <p:embeddedFont>
      <p:font typeface="Bradley Hand ITC" panose="03070402050302030203" pitchFamily="66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Segoe UI" panose="020B0502040204020203" pitchFamily="34" charset="0"/>
      <p:regular r:id="rId26"/>
      <p:bold r:id="rId27"/>
      <p:italic r:id="rId28"/>
      <p:boldItalic r:id="rId29"/>
    </p:embeddedFont>
    <p:embeddedFont>
      <p:font typeface="Segoe UI Light" panose="020B0502040204020203" pitchFamily="34" charset="0"/>
      <p:regular r:id="rId30"/>
      <p:italic r:id="rId31"/>
    </p:embeddedFont>
    <p:embeddedFont>
      <p:font typeface="WebHostingHub-Glyphs" panose="020B0604020202020204" charset="0"/>
      <p:regular r:id="rId3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h BOUTER" initials="SB" lastIdx="9" clrIdx="0">
    <p:extLst>
      <p:ext uri="{19B8F6BF-5375-455C-9EA6-DF929625EA0E}">
        <p15:presenceInfo xmlns:p15="http://schemas.microsoft.com/office/powerpoint/2012/main" userId="S-1-5-21-1801674531-1897051121-839522115-8424" providerId="AD"/>
      </p:ext>
    </p:extLst>
  </p:cmAuthor>
  <p:cmAuthor id="2" name="Thierry RICHARD" initials="TR" lastIdx="1" clrIdx="1">
    <p:extLst>
      <p:ext uri="{19B8F6BF-5375-455C-9EA6-DF929625EA0E}">
        <p15:presenceInfo xmlns:p15="http://schemas.microsoft.com/office/powerpoint/2012/main" userId="Thierry RICHARD" providerId="None"/>
      </p:ext>
    </p:extLst>
  </p:cmAuthor>
  <p:cmAuthor id="3" name="RICHARD Thierry Admin" initials="RTA" lastIdx="3" clrIdx="2">
    <p:extLst>
      <p:ext uri="{19B8F6BF-5375-455C-9EA6-DF929625EA0E}">
        <p15:presenceInfo xmlns:p15="http://schemas.microsoft.com/office/powerpoint/2012/main" userId="RICHARD Thierry 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E6E6"/>
    <a:srgbClr val="B014A9"/>
    <a:srgbClr val="348899"/>
    <a:srgbClr val="962D3E"/>
    <a:srgbClr val="959E9E"/>
    <a:srgbClr val="ACCFCC"/>
    <a:srgbClr val="2F3240"/>
    <a:srgbClr val="08BC80"/>
    <a:srgbClr val="03AFC1"/>
    <a:srgbClr val="0089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80" autoAdjust="0"/>
    <p:restoredTop sz="93060" autoAdjust="0"/>
  </p:normalViewPr>
  <p:slideViewPr>
    <p:cSldViewPr snapToGrid="0">
      <p:cViewPr varScale="1">
        <p:scale>
          <a:sx n="106" d="100"/>
          <a:sy n="106" d="100"/>
        </p:scale>
        <p:origin x="624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35" Type="http://schemas.openxmlformats.org/officeDocument/2006/relationships/viewProps" Target="viewProps.xml"/><Relationship Id="rId9" Type="http://schemas.openxmlformats.org/officeDocument/2006/relationships/slide" Target="slides/slide4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EB9EB-B186-4F9A-9F85-BBB1D65C7589}" type="datetimeFigureOut">
              <a:rPr lang="fr-FR" smtClean="0"/>
              <a:t>15/11/2018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11C90E-7C5C-4FC7-8E56-A2E921698B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249085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3BDECB-E14E-459C-896C-A883D5960C42}" type="datetimeFigureOut">
              <a:rPr lang="fr-FR" smtClean="0"/>
              <a:t>15/11/2018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A5B4E-61E0-4854-9785-88AF627D62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780583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0613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Les constructeurs sont forcément privés car ils ne peuvent être utilisés</a:t>
            </a:r>
            <a:r>
              <a:rPr lang="fr-FR" baseline="0" dirty="0"/>
              <a:t> </a:t>
            </a:r>
            <a:r>
              <a:rPr lang="fr-FR" dirty="0"/>
              <a:t>qu’au sein de la classe pour créer</a:t>
            </a:r>
            <a:r>
              <a:rPr lang="fr-FR" baseline="0" dirty="0"/>
              <a:t> les différents éléments de l’énumération.</a:t>
            </a:r>
          </a:p>
          <a:p>
            <a:r>
              <a:rPr lang="fr-FR" baseline="0" dirty="0"/>
              <a:t>Pour chaque élément de l’énumération un constructeur est appelé. Jusqu’à présent c’était le constructeur par défaut qui ne prend pas d’argument.</a:t>
            </a:r>
          </a:p>
          <a:p>
            <a:r>
              <a:rPr lang="fr-FR" baseline="0" dirty="0"/>
              <a:t>Maintenant que des constructeurs ont été définis, c’est ceux-ci qui sont appelés pour construire les 10 instances de cette énumération correspondant aux 10 éléments de cette énumération.</a:t>
            </a:r>
          </a:p>
          <a:p>
            <a:r>
              <a:rPr lang="fr-FR" baseline="0" dirty="0"/>
              <a:t>Lorsqu’un élément est mis dans l’énumération sans parenthèse, c’est le constructeur sans argument qui est appelé.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6923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u mod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36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cours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 baseline="0">
                <a:solidFill>
                  <a:srgbClr val="348899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Numéro du module - Titre du module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7557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5847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1924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13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468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972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émon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2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4" name="ZoneTexte 3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Démonstration</a:t>
            </a:r>
          </a:p>
        </p:txBody>
      </p:sp>
      <p:sp>
        <p:nvSpPr>
          <p:cNvPr id="12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1633841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4" name="ZoneTexte 3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rgbClr val="34364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TP</a:t>
            </a:r>
          </a:p>
        </p:txBody>
      </p:sp>
      <p:sp>
        <p:nvSpPr>
          <p:cNvPr id="12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Titre du module (sans son numéro)</a:t>
            </a:r>
          </a:p>
        </p:txBody>
      </p:sp>
    </p:spTree>
    <p:extLst>
      <p:ext uri="{BB962C8B-B14F-4D97-AF65-F5344CB8AC3E}">
        <p14:creationId xmlns:p14="http://schemas.microsoft.com/office/powerpoint/2010/main" val="342698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vaux dirig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962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1210628"/>
          </a:xfrm>
        </p:spPr>
        <p:txBody>
          <a:bodyPr lIns="0" tIns="0" rIns="0" bIns="0" anchor="t" anchorCtr="0"/>
          <a:lstStyle>
            <a:lvl1pPr>
              <a:defRPr>
                <a:solidFill>
                  <a:srgbClr val="962D3E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/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962D3E"/>
              </a:buClr>
              <a:defRPr sz="18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1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13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2127430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348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1210628"/>
          </a:xfrm>
        </p:spPr>
        <p:txBody>
          <a:bodyPr lIns="0" tIns="0" rIns="0" bIns="0" anchor="t" anchorCtr="0"/>
          <a:lstStyle>
            <a:lvl1pPr>
              <a:defRPr>
                <a:solidFill>
                  <a:srgbClr val="348899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/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348899"/>
              </a:buClr>
              <a:defRPr sz="18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ACCFC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979C9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979C9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24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4020801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fs ou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59E9E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 userDrawn="1"/>
        </p:nvSpPr>
        <p:spPr>
          <a:xfrm>
            <a:off x="-1" y="829430"/>
            <a:ext cx="12192001" cy="6028569"/>
          </a:xfrm>
          <a:prstGeom prst="rect">
            <a:avLst/>
          </a:prstGeom>
          <a:solidFill>
            <a:srgbClr val="348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2434167"/>
          </a:xfrm>
        </p:spPr>
        <p:txBody>
          <a:bodyPr lIns="0" tIns="0" rIns="0" bIns="0" anchor="t" anchorCtr="0"/>
          <a:lstStyle>
            <a:lvl1pPr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645506" y="1099255"/>
            <a:ext cx="7252455" cy="3729355"/>
          </a:xfrm>
        </p:spPr>
        <p:txBody>
          <a:bodyPr/>
          <a:lstStyle>
            <a:lvl1pPr marL="342900" indent="-34290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2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2001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573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1145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</a:t>
            </a:r>
            <a:r>
              <a:rPr lang="fr-FR" dirty="0" err="1"/>
              <a:t>masquehf:kifyfyfyfyfyfyfyf:kfk:gvgl:g</a:t>
            </a:r>
            <a:endParaRPr lang="fr-FR" dirty="0"/>
          </a:p>
          <a:p>
            <a:pPr lvl="0"/>
            <a:r>
              <a:rPr lang="fr-FR" dirty="0"/>
              <a:t>:</a:t>
            </a:r>
            <a:r>
              <a:rPr lang="fr-FR" dirty="0" err="1"/>
              <a:t>glo!g</a:t>
            </a:r>
            <a:r>
              <a:rPr lang="fr-FR" dirty="0"/>
              <a:t> </a:t>
            </a:r>
            <a:r>
              <a:rPr lang="fr-FR" dirty="0" err="1"/>
              <a:t>lgl:gf</a:t>
            </a:r>
            <a:r>
              <a:rPr lang="fr-FR" dirty="0"/>
              <a:t>:</a:t>
            </a:r>
          </a:p>
          <a:p>
            <a:pPr lvl="0"/>
            <a:endParaRPr lang="fr-FR" dirty="0"/>
          </a:p>
          <a:p>
            <a:pPr lvl="1"/>
            <a:r>
              <a:rPr lang="fr-FR" dirty="0"/>
              <a:t>Deuxième </a:t>
            </a:r>
            <a:r>
              <a:rPr lang="fr-FR" dirty="0" err="1"/>
              <a:t>niveauhil:iiiiiiiiiiiiiiiiiiiiiiopùjkb</a:t>
            </a:r>
            <a:r>
              <a:rPr lang="fr-FR" dirty="0"/>
              <a:t> </a:t>
            </a:r>
            <a:r>
              <a:rPr lang="fr-FR" dirty="0" err="1"/>
              <a:t>ihlfo:ghoglugmohhvki:y</a:t>
            </a:r>
            <a:r>
              <a:rPr lang="fr-FR" dirty="0"/>
              <a:t>  </a:t>
            </a:r>
            <a:r>
              <a:rPr lang="fr-FR" dirty="0" err="1"/>
              <a:t>yiyfi:ilyg</a:t>
            </a:r>
            <a:r>
              <a:rPr lang="fr-FR" dirty="0"/>
              <a:t> li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24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4" y="193022"/>
            <a:ext cx="11556000" cy="443387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740131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680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181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8587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68471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79" r:id="rId3"/>
    <p:sldLayoutId id="2147483651" r:id="rId4"/>
    <p:sldLayoutId id="2147483650" r:id="rId5"/>
    <p:sldLayoutId id="214748366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pc="-1" dirty="0">
                <a:solidFill>
                  <a:srgbClr val="FFFFFF"/>
                </a:solidFill>
                <a:latin typeface="Segoe UI Light"/>
              </a:rPr>
              <a:t>La Programmation Orientée Objet (POO) avec Java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Module 8 – Les énumérations</a:t>
            </a:r>
          </a:p>
        </p:txBody>
      </p:sp>
    </p:spTree>
    <p:extLst>
      <p:ext uri="{BB962C8B-B14F-4D97-AF65-F5344CB8AC3E}">
        <p14:creationId xmlns:p14="http://schemas.microsoft.com/office/powerpoint/2010/main" val="3075445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2434167"/>
          </a:xfrm>
        </p:spPr>
        <p:txBody>
          <a:bodyPr/>
          <a:lstStyle/>
          <a:p>
            <a:r>
              <a:rPr lang="fr-FR" dirty="0"/>
              <a:t>Objectifs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645506" y="1099255"/>
            <a:ext cx="7252455" cy="3729355"/>
          </a:xfrm>
        </p:spPr>
        <p:txBody>
          <a:bodyPr/>
          <a:lstStyle/>
          <a:p>
            <a:r>
              <a:rPr lang="fr-FR" dirty="0"/>
              <a:t>Approfondir le concept des énumérations et les possibilités spécifiques du langage Java</a:t>
            </a:r>
          </a:p>
          <a:p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4"/>
          </p:nvPr>
        </p:nvSpPr>
        <p:spPr>
          <a:xfrm>
            <a:off x="339365" y="193022"/>
            <a:ext cx="5552388" cy="443387"/>
          </a:xfrm>
        </p:spPr>
        <p:txBody>
          <a:bodyPr>
            <a:normAutofit/>
          </a:bodyPr>
          <a:lstStyle/>
          <a:p>
            <a:r>
              <a:rPr lang="fr-FR" dirty="0"/>
              <a:t>Les énumérations</a:t>
            </a:r>
          </a:p>
        </p:txBody>
      </p:sp>
    </p:spTree>
    <p:extLst>
      <p:ext uri="{BB962C8B-B14F-4D97-AF65-F5344CB8AC3E}">
        <p14:creationId xmlns:p14="http://schemas.microsoft.com/office/powerpoint/2010/main" val="1900917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énumérations simples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enum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Groupe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GARE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SERVICE_PUBLIC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MAUVE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BLEU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VIOLET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ORANGE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ROUGE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JAUNE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VERT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MARINE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fr-FR" sz="160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énumérations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1972184" y="5360254"/>
            <a:ext cx="91327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Monopoly.</a:t>
            </a:r>
            <a:r>
              <a:rPr lang="fr-FR" sz="1600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plateau</a:t>
            </a:r>
            <a:r>
              <a:rPr lang="fr-FR" sz="16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.ajouter</a:t>
            </a:r>
            <a:r>
              <a:rPr lang="fr-FR" sz="16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Terrain(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"Rue Lecourbe"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60, </a:t>
            </a:r>
            <a:r>
              <a:rPr lang="fr-FR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c2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Groupe.</a:t>
            </a:r>
            <a:r>
              <a:rPr lang="fr-FR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MAUVE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50));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466" y="1827937"/>
            <a:ext cx="2286000" cy="2476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258107" y="3888939"/>
            <a:ext cx="456086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for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(Groupe 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groupe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Groupe.</a:t>
            </a:r>
            <a:r>
              <a:rPr lang="fr-FR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values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…</a:t>
            </a:r>
          </a:p>
          <a:p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8" name="Groupe 7"/>
          <p:cNvGrpSpPr/>
          <p:nvPr/>
        </p:nvGrpSpPr>
        <p:grpSpPr>
          <a:xfrm rot="335965">
            <a:off x="4788632" y="2543760"/>
            <a:ext cx="3499812" cy="1177244"/>
            <a:chOff x="1580758" y="1518241"/>
            <a:chExt cx="2179668" cy="240308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5" y="1689202"/>
              <a:ext cx="1986456" cy="2031757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Parcours des différentes valeurs de l’énumération </a:t>
              </a:r>
              <a:endParaRPr kumimoji="0" lang="fr-FR" sz="2000" b="1" i="0" u="none" strike="noStrike" kern="1200" cap="none" spc="0" normalizeH="0" baseline="0" noProof="0" dirty="0">
                <a:ln>
                  <a:noFill/>
                </a:ln>
                <a:solidFill>
                  <a:srgbClr val="962D3E"/>
                </a:solidFill>
                <a:effectLst/>
                <a:uLnTx/>
                <a:uFillTx/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1" name="Groupe 10"/>
          <p:cNvGrpSpPr/>
          <p:nvPr/>
        </p:nvGrpSpPr>
        <p:grpSpPr>
          <a:xfrm rot="21373782">
            <a:off x="6653202" y="4693386"/>
            <a:ext cx="5733281" cy="520729"/>
            <a:chOff x="1580758" y="1518241"/>
            <a:chExt cx="2179668" cy="240308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5" y="1689202"/>
              <a:ext cx="1986456" cy="2031757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Utilisation d’une des valeurs de l’énumération</a:t>
              </a:r>
              <a:endParaRPr kumimoji="0" lang="fr-FR" sz="2000" b="1" i="0" u="none" strike="noStrike" kern="1200" cap="none" spc="0" normalizeH="0" baseline="0" noProof="0" dirty="0">
                <a:ln>
                  <a:noFill/>
                </a:ln>
                <a:solidFill>
                  <a:srgbClr val="962D3E"/>
                </a:solidFill>
                <a:effectLst/>
                <a:uLnTx/>
                <a:uFillTx/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&gt;5</a:t>
            </a:r>
          </a:p>
        </p:txBody>
      </p:sp>
    </p:spTree>
    <p:extLst>
      <p:ext uri="{BB962C8B-B14F-4D97-AF65-F5344CB8AC3E}">
        <p14:creationId xmlns:p14="http://schemas.microsoft.com/office/powerpoint/2010/main" val="2409612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énumérations sont des classes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4360686"/>
          </a:xfrm>
        </p:spPr>
        <p:txBody>
          <a:bodyPr/>
          <a:lstStyle/>
          <a:p>
            <a:r>
              <a:rPr lang="fr-FR" dirty="0"/>
              <a:t>Les énumérations héritent implicitement de la classe </a:t>
            </a:r>
            <a:r>
              <a:rPr lang="fr-FR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Enum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Chaque élément d’une énumération est une instance de cette classe</a:t>
            </a:r>
          </a:p>
          <a:p>
            <a:r>
              <a:rPr lang="fr-FR" dirty="0"/>
              <a:t>Aucune autre instance de cette classe ne peut être créée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énumérations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490" y="2404427"/>
            <a:ext cx="8667750" cy="25717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&gt;5</a:t>
            </a:r>
          </a:p>
        </p:txBody>
      </p:sp>
    </p:spTree>
    <p:extLst>
      <p:ext uri="{BB962C8B-B14F-4D97-AF65-F5344CB8AC3E}">
        <p14:creationId xmlns:p14="http://schemas.microsoft.com/office/powerpoint/2010/main" val="3322494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énumérations sont des classes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227308"/>
            <a:ext cx="10718843" cy="372935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enum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Groupe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GARE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SERVICE_PUBLIC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MAUVE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BLEU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VIOLET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ORANGE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ROUGE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JAUNE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VERT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MARINE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private</a:t>
            </a:r>
            <a:r>
              <a:rPr lang="it-IT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Propriete[] 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proprietes</a:t>
            </a:r>
            <a:r>
              <a:rPr lang="it-IT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it-IT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it-IT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Propriete[4];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nbProp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=0;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b="1" dirty="0"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ajouterPropriete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Propriete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p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if(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.equals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p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.getGroupe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()))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0000C0"/>
                </a:solidFill>
                <a:latin typeface="Consolas" panose="020B0609020204030204" pitchFamily="49" charset="0"/>
              </a:rPr>
              <a:t>    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proprietes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nbProp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]=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p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nbProp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b="1" dirty="0"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public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Propriete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getProprietes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return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proprietes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b="1" dirty="0"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public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getNbProprietes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return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nbProp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b="1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énumérations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1171" y="2606011"/>
            <a:ext cx="2286000" cy="3238500"/>
          </a:xfrm>
          <a:prstGeom prst="rect">
            <a:avLst/>
          </a:prstGeom>
        </p:spPr>
      </p:pic>
      <p:grpSp>
        <p:nvGrpSpPr>
          <p:cNvPr id="12" name="Groupe 11"/>
          <p:cNvGrpSpPr/>
          <p:nvPr/>
        </p:nvGrpSpPr>
        <p:grpSpPr>
          <a:xfrm rot="335965">
            <a:off x="6029547" y="2152279"/>
            <a:ext cx="3499812" cy="618251"/>
            <a:chOff x="1580758" y="1518241"/>
            <a:chExt cx="2179668" cy="2403084"/>
          </a:xfrm>
        </p:grpSpPr>
        <p:pic>
          <p:nvPicPr>
            <p:cNvPr id="13" name="Image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5" y="1689202"/>
              <a:ext cx="1986456" cy="2031757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Ajout possible d’attributs</a:t>
              </a:r>
              <a:endParaRPr kumimoji="0" lang="fr-FR" sz="2000" b="1" i="0" u="none" strike="noStrike" kern="1200" cap="none" spc="0" normalizeH="0" baseline="0" noProof="0" dirty="0">
                <a:ln>
                  <a:noFill/>
                </a:ln>
                <a:solidFill>
                  <a:srgbClr val="962D3E"/>
                </a:solidFill>
                <a:effectLst/>
                <a:uLnTx/>
                <a:uFillTx/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" name="Groupe 14"/>
          <p:cNvGrpSpPr/>
          <p:nvPr/>
        </p:nvGrpSpPr>
        <p:grpSpPr>
          <a:xfrm rot="20909314">
            <a:off x="5638620" y="4056641"/>
            <a:ext cx="3499812" cy="618251"/>
            <a:chOff x="1580758" y="1518241"/>
            <a:chExt cx="2179668" cy="2403084"/>
          </a:xfrm>
        </p:grpSpPr>
        <p:pic>
          <p:nvPicPr>
            <p:cNvPr id="16" name="Image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5" y="1689202"/>
              <a:ext cx="1986456" cy="2031757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Ajout possible de méthodes</a:t>
              </a:r>
              <a:endParaRPr kumimoji="0" lang="fr-FR" sz="2000" b="1" i="0" u="none" strike="noStrike" kern="1200" cap="none" spc="0" normalizeH="0" baseline="0" noProof="0" dirty="0">
                <a:ln>
                  <a:noFill/>
                </a:ln>
                <a:solidFill>
                  <a:srgbClr val="962D3E"/>
                </a:solidFill>
                <a:effectLst/>
                <a:uLnTx/>
                <a:uFillTx/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&gt;5</a:t>
            </a:r>
          </a:p>
        </p:txBody>
      </p:sp>
    </p:spTree>
    <p:extLst>
      <p:ext uri="{BB962C8B-B14F-4D97-AF65-F5344CB8AC3E}">
        <p14:creationId xmlns:p14="http://schemas.microsoft.com/office/powerpoint/2010/main" val="2433269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énumérations sont des classes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227308"/>
            <a:ext cx="10718843" cy="372935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enum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Groupe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GARE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"groupe des gares"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SERVICE_PUBLIC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"groupe des services publics"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  MAUVE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BLEU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VIOLET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ORANGE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ROUGE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JAUNE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VERT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MARINE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"groupe bleu marine"</a:t>
            </a:r>
            <a:r>
              <a:rPr lang="fr-FR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dirty="0"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it-IT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private</a:t>
            </a:r>
            <a:r>
              <a:rPr lang="it-IT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Propriete[] 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proprietes</a:t>
            </a:r>
            <a:r>
              <a:rPr lang="it-IT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it-IT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it-IT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Propriete[4];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nbProp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=0;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String </a:t>
            </a:r>
            <a:r>
              <a:rPr lang="fr-FR" sz="1600" b="1" dirty="0">
                <a:solidFill>
                  <a:srgbClr val="0000C0"/>
                </a:solidFill>
                <a:latin typeface="Consolas" panose="020B0609020204030204" pitchFamily="49" charset="0"/>
              </a:rPr>
              <a:t>nom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dirty="0"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Groupe()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nom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>
                <a:solidFill>
                  <a:srgbClr val="2A00FF"/>
                </a:solidFill>
                <a:latin typeface="Consolas" panose="020B0609020204030204" pitchFamily="49" charset="0"/>
              </a:rPr>
              <a:t>"groupe "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.name().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toLowerCase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dirty="0"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Groupe(String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nom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nom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nom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fr-FR" sz="1600" dirty="0"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646464"/>
                </a:solidFill>
                <a:latin typeface="Consolas" panose="020B0609020204030204" pitchFamily="49" charset="0"/>
              </a:rPr>
              <a:t>  @</a:t>
            </a:r>
            <a:r>
              <a:rPr lang="fr-FR" sz="1600" dirty="0" err="1">
                <a:solidFill>
                  <a:srgbClr val="646464"/>
                </a:solidFill>
                <a:latin typeface="Consolas" panose="020B0609020204030204" pitchFamily="49" charset="0"/>
              </a:rPr>
              <a:t>Override</a:t>
            </a:r>
            <a:endParaRPr lang="fr-FR" sz="1600" dirty="0">
              <a:solidFill>
                <a:srgbClr val="646464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public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String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toString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return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nom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}  …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énumérations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1171" y="2165744"/>
            <a:ext cx="2286000" cy="3714750"/>
          </a:xfrm>
          <a:prstGeom prst="rect">
            <a:avLst/>
          </a:prstGeom>
        </p:spPr>
      </p:pic>
      <p:grpSp>
        <p:nvGrpSpPr>
          <p:cNvPr id="12" name="Groupe 11"/>
          <p:cNvGrpSpPr/>
          <p:nvPr/>
        </p:nvGrpSpPr>
        <p:grpSpPr>
          <a:xfrm rot="335965">
            <a:off x="5155481" y="3893094"/>
            <a:ext cx="2986926" cy="1009387"/>
            <a:chOff x="1580758" y="1518241"/>
            <a:chExt cx="2179668" cy="2403084"/>
          </a:xfrm>
        </p:grpSpPr>
        <p:pic>
          <p:nvPicPr>
            <p:cNvPr id="13" name="Image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5" y="1689202"/>
              <a:ext cx="1986456" cy="2031757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Ajout possible de constructeurs privés</a:t>
              </a:r>
              <a:endParaRPr kumimoji="0" lang="fr-FR" sz="2000" b="1" i="0" u="none" strike="noStrike" kern="1200" cap="none" spc="0" normalizeH="0" baseline="0" noProof="0" dirty="0">
                <a:ln>
                  <a:noFill/>
                </a:ln>
                <a:solidFill>
                  <a:srgbClr val="962D3E"/>
                </a:solidFill>
                <a:effectLst/>
                <a:uLnTx/>
                <a:uFillTx/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" name="Groupe 14"/>
          <p:cNvGrpSpPr/>
          <p:nvPr/>
        </p:nvGrpSpPr>
        <p:grpSpPr>
          <a:xfrm rot="369015">
            <a:off x="8798040" y="1087655"/>
            <a:ext cx="3499812" cy="618251"/>
            <a:chOff x="1580758" y="1518241"/>
            <a:chExt cx="2179668" cy="2403084"/>
          </a:xfrm>
        </p:grpSpPr>
        <p:pic>
          <p:nvPicPr>
            <p:cNvPr id="16" name="Image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758" y="1518241"/>
              <a:ext cx="2179668" cy="2403084"/>
            </a:xfrm>
            <a:prstGeom prst="rect">
              <a:avLst/>
            </a:prstGeom>
          </p:spPr>
        </p:pic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D2476FB4-B178-487A-B1E9-07E4E7AD8A48}"/>
                </a:ext>
              </a:extLst>
            </p:cNvPr>
            <p:cNvSpPr txBox="1"/>
            <p:nvPr/>
          </p:nvSpPr>
          <p:spPr>
            <a:xfrm>
              <a:off x="1692165" y="1689202"/>
              <a:ext cx="1986456" cy="2031757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normAutofit/>
            </a:bodyPr>
            <a:lstStyle/>
            <a:p>
              <a:pPr lvl="0" algn="ctr">
                <a:defRPr/>
              </a:pPr>
              <a:r>
                <a:rPr lang="fr-FR" sz="2000" b="1" dirty="0">
                  <a:solidFill>
                    <a:srgbClr val="348899"/>
                  </a:solidFill>
                  <a:latin typeface="Bradley Hand ITC" panose="03070402050302030203" pitchFamily="66" charset="0"/>
                  <a:cs typeface="Segoe UI Light" panose="020B0502040204020203" pitchFamily="34" charset="0"/>
                </a:rPr>
                <a:t>Appels aux constructeurs</a:t>
              </a:r>
              <a:endParaRPr kumimoji="0" lang="fr-FR" sz="2000" b="1" i="0" u="none" strike="noStrike" kern="1200" cap="none" spc="0" normalizeH="0" baseline="0" noProof="0" dirty="0">
                <a:ln>
                  <a:noFill/>
                </a:ln>
                <a:solidFill>
                  <a:srgbClr val="962D3E"/>
                </a:solidFill>
                <a:effectLst/>
                <a:uLnTx/>
                <a:uFillTx/>
                <a:latin typeface="Bradley Hand ITC" panose="03070402050302030203" pitchFamily="66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11408017" y="92263"/>
            <a:ext cx="668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B014A9"/>
                </a:solidFill>
                <a:latin typeface="WebHostingHub-Glyphs" panose="02000503000000000000" pitchFamily="2" charset="0"/>
              </a:rPr>
              <a:t></a:t>
            </a:r>
            <a:r>
              <a:rPr lang="fr-FR" dirty="0">
                <a:solidFill>
                  <a:srgbClr val="B014A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&gt;5</a:t>
            </a:r>
          </a:p>
        </p:txBody>
      </p:sp>
    </p:spTree>
    <p:extLst>
      <p:ext uri="{BB962C8B-B14F-4D97-AF65-F5344CB8AC3E}">
        <p14:creationId xmlns:p14="http://schemas.microsoft.com/office/powerpoint/2010/main" val="3565695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énumérations</a:t>
            </a:r>
          </a:p>
        </p:txBody>
      </p:sp>
    </p:spTree>
    <p:extLst>
      <p:ext uri="{BB962C8B-B14F-4D97-AF65-F5344CB8AC3E}">
        <p14:creationId xmlns:p14="http://schemas.microsoft.com/office/powerpoint/2010/main" val="231683686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12A40510D27949A0EED36C18C19AB4" ma:contentTypeVersion="8" ma:contentTypeDescription="Crée un document." ma:contentTypeScope="" ma:versionID="364cd69fcd29cacc6c5514bd7dcd240c">
  <xsd:schema xmlns:xsd="http://www.w3.org/2001/XMLSchema" xmlns:xs="http://www.w3.org/2001/XMLSchema" xmlns:p="http://schemas.microsoft.com/office/2006/metadata/properties" xmlns:ns2="137040ba-010e-404a-853c-d6f0216fd925" targetNamespace="http://schemas.microsoft.com/office/2006/metadata/properties" ma:root="true" ma:fieldsID="62183940d33720f8b68dbed80daba725" ns2:_="">
    <xsd:import namespace="137040ba-010e-404a-853c-d6f0216fd92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7040ba-010e-404a-853c-d6f0216fd92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4723B513-F804-463C-A8CF-C5AD413C1980}"/>
</file>

<file path=customXml/itemProps2.xml><?xml version="1.0" encoding="utf-8"?>
<ds:datastoreItem xmlns:ds="http://schemas.openxmlformats.org/officeDocument/2006/customXml" ds:itemID="{E0744E35-8DFE-42FB-9B27-EF60FB2821E4}">
  <ds:schemaRefs>
    <ds:schemaRef ds:uri="http://schemas.microsoft.com/office/infopath/2007/PartnerControls"/>
    <ds:schemaRef ds:uri="http://purl.org/dc/dcmitype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48513151-72dc-4d20-a25c-0c8180736831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92112B7-675F-4876-9B67-FE360DED350F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623CA14-8060-425C-80F7-EC5D09A5E69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36505</TotalTime>
  <Words>525</Words>
  <Application>Microsoft Office PowerPoint</Application>
  <PresentationFormat>Grand écran</PresentationFormat>
  <Paragraphs>93</Paragraphs>
  <Slides>7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6" baseType="lpstr">
      <vt:lpstr>Segoe UI Light</vt:lpstr>
      <vt:lpstr>Calibri Light</vt:lpstr>
      <vt:lpstr>Segoe UI</vt:lpstr>
      <vt:lpstr>WebHostingHub-Glyphs</vt:lpstr>
      <vt:lpstr>Calibri</vt:lpstr>
      <vt:lpstr>Consolas</vt:lpstr>
      <vt:lpstr>Bradley Hand ITC</vt:lpstr>
      <vt:lpstr>Arial</vt:lpstr>
      <vt:lpstr>Thème Office</vt:lpstr>
      <vt:lpstr>La Programmation Orientée Objet (POO) avec Java</vt:lpstr>
      <vt:lpstr>Objectifs</vt:lpstr>
      <vt:lpstr>Les énumérations simples</vt:lpstr>
      <vt:lpstr>Les énumérations sont des classes</vt:lpstr>
      <vt:lpstr>Les énumérations sont des classes</vt:lpstr>
      <vt:lpstr>Les énumérations sont des classes</vt:lpstr>
      <vt:lpstr>Présentation PowerPoint</vt:lpstr>
    </vt:vector>
  </TitlesOfParts>
  <Company>editions Eni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Nathalie HERVOCHE</dc:creator>
  <cp:lastModifiedBy>Laurent BOUVET</cp:lastModifiedBy>
  <cp:revision>748</cp:revision>
  <dcterms:created xsi:type="dcterms:W3CDTF">2017-05-09T08:51:09Z</dcterms:created>
  <dcterms:modified xsi:type="dcterms:W3CDTF">2018-11-15T09:01:32Z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f66734b3-83b1-41cc-940e-f23d0c158fc1</vt:lpwstr>
  </property>
  <property fmtid="{D5CDD505-2E9C-101B-9397-08002B2CF9AE}" pid="3" name="ContentTypeId">
    <vt:lpwstr>0x0101000912A40510D27949A0EED36C18C19AB4</vt:lpwstr>
  </property>
</Properties>
</file>